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00525"/>
            <a:ext cx="8274977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003C4D"/>
                </a:solidFill>
                <a:latin typeface="Poppins Bold"/>
              </a:rPr>
              <a:t>"Review score analysis based on delivery duration"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789209"/>
            <a:ext cx="7232661" cy="434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spc="174">
                <a:solidFill>
                  <a:srgbClr val="003C4D"/>
                </a:solidFill>
                <a:latin typeface="Poppins"/>
              </a:rPr>
              <a:t>Praful Patil-</a:t>
            </a:r>
            <a:r>
              <a:rPr lang="en-US" sz="3499" spc="174">
                <a:solidFill>
                  <a:srgbClr val="003C4D"/>
                </a:solidFill>
                <a:latin typeface="Poppins"/>
              </a:rPr>
              <a:t> PVP220001</a:t>
            </a:r>
          </a:p>
          <a:p>
            <a:pPr>
              <a:lnSpc>
                <a:spcPts val="4899"/>
              </a:lnSpc>
            </a:pPr>
            <a:r>
              <a:rPr lang="en-US" sz="3499" spc="174">
                <a:solidFill>
                  <a:srgbClr val="003C4D"/>
                </a:solidFill>
                <a:latin typeface="Poppins"/>
              </a:rPr>
              <a:t>Sanjana Belde- SXB220133</a:t>
            </a:r>
          </a:p>
          <a:p>
            <a:pPr>
              <a:lnSpc>
                <a:spcPts val="4899"/>
              </a:lnSpc>
            </a:pPr>
            <a:r>
              <a:rPr lang="en-US" sz="3499" spc="174">
                <a:solidFill>
                  <a:srgbClr val="003C4D"/>
                </a:solidFill>
                <a:latin typeface="Poppins"/>
              </a:rPr>
              <a:t>Srejanya Reddy- SXO220000</a:t>
            </a:r>
          </a:p>
          <a:p>
            <a:pPr>
              <a:lnSpc>
                <a:spcPts val="4899"/>
              </a:lnSpc>
            </a:pPr>
            <a:r>
              <a:rPr lang="en-US" sz="3499" spc="174">
                <a:solidFill>
                  <a:srgbClr val="003C4D"/>
                </a:solidFill>
                <a:latin typeface="Poppins"/>
              </a:rPr>
              <a:t>Tulasi Smrithi-TXY220003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969048" y="-160291"/>
            <a:ext cx="18062393" cy="10605599"/>
            <a:chOff x="0" y="0"/>
            <a:chExt cx="2254095" cy="13235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91611" y="-160291"/>
            <a:ext cx="18062393" cy="10605599"/>
            <a:chOff x="0" y="0"/>
            <a:chExt cx="2254095" cy="1323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971670" y="8857793"/>
            <a:ext cx="3641647" cy="2138247"/>
            <a:chOff x="0" y="0"/>
            <a:chExt cx="2254095" cy="13235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150846" y="9917391"/>
            <a:ext cx="3641647" cy="2138247"/>
            <a:chOff x="0" y="0"/>
            <a:chExt cx="2254095" cy="13235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7934227" y="-1750207"/>
            <a:ext cx="3641647" cy="2138247"/>
            <a:chOff x="0" y="0"/>
            <a:chExt cx="2254095" cy="13235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12469" y="8807438"/>
            <a:ext cx="3641647" cy="2138247"/>
            <a:chOff x="0" y="0"/>
            <a:chExt cx="2254095" cy="13235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800000">
            <a:off x="9736000" y="-681083"/>
            <a:ext cx="3641647" cy="2138247"/>
            <a:chOff x="0" y="0"/>
            <a:chExt cx="2254095" cy="13235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610695" y="7738315"/>
            <a:ext cx="3641647" cy="2138247"/>
            <a:chOff x="0" y="0"/>
            <a:chExt cx="2254095" cy="13235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11537774" y="388040"/>
            <a:ext cx="3641647" cy="2138247"/>
            <a:chOff x="0" y="0"/>
            <a:chExt cx="2254095" cy="13235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24911" y="8807438"/>
            <a:ext cx="3641647" cy="2138247"/>
            <a:chOff x="0" y="0"/>
            <a:chExt cx="2254095" cy="13235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0800000">
            <a:off x="13330023" y="-681083"/>
            <a:ext cx="3641647" cy="2138247"/>
            <a:chOff x="0" y="0"/>
            <a:chExt cx="2254095" cy="13235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032663" y="9876561"/>
            <a:ext cx="3641647" cy="2138247"/>
            <a:chOff x="0" y="0"/>
            <a:chExt cx="2254095" cy="13235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15093696" y="-1702582"/>
            <a:ext cx="3641647" cy="2138247"/>
            <a:chOff x="0" y="0"/>
            <a:chExt cx="2254095" cy="132352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6895470" y="-642983"/>
            <a:ext cx="3641647" cy="2138247"/>
            <a:chOff x="0" y="0"/>
            <a:chExt cx="2254095" cy="13235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8974405">
            <a:off x="7447257" y="3258910"/>
            <a:ext cx="5689653" cy="478258"/>
          </a:xfrm>
          <a:custGeom>
            <a:avLst/>
            <a:gdLst/>
            <a:ahLst/>
            <a:cxnLst/>
            <a:rect r="r" b="b" t="t" l="l"/>
            <a:pathLst>
              <a:path h="478258" w="5689653">
                <a:moveTo>
                  <a:pt x="0" y="0"/>
                </a:moveTo>
                <a:lnTo>
                  <a:pt x="5689653" y="0"/>
                </a:lnTo>
                <a:lnTo>
                  <a:pt x="5689653" y="478258"/>
                </a:lnTo>
                <a:lnTo>
                  <a:pt x="0" y="47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2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1830985">
            <a:off x="7473892" y="6543739"/>
            <a:ext cx="5689653" cy="478258"/>
          </a:xfrm>
          <a:custGeom>
            <a:avLst/>
            <a:gdLst/>
            <a:ahLst/>
            <a:cxnLst/>
            <a:rect r="r" b="b" t="t" l="l"/>
            <a:pathLst>
              <a:path h="478258" w="5689653">
                <a:moveTo>
                  <a:pt x="0" y="0"/>
                </a:moveTo>
                <a:lnTo>
                  <a:pt x="5689654" y="0"/>
                </a:lnTo>
                <a:lnTo>
                  <a:pt x="5689654" y="478257"/>
                </a:lnTo>
                <a:lnTo>
                  <a:pt x="0" y="47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2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028700" y="986100"/>
            <a:ext cx="4726596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3C4D"/>
                </a:solidFill>
                <a:latin typeface="Poppins Semi-Bold"/>
              </a:rPr>
              <a:t>Group 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4863"/>
            <a:ext cx="4410562" cy="6613437"/>
          </a:xfrm>
          <a:custGeom>
            <a:avLst/>
            <a:gdLst/>
            <a:ahLst/>
            <a:cxnLst/>
            <a:rect r="r" b="b" t="t" l="l"/>
            <a:pathLst>
              <a:path h="6613437" w="4410562">
                <a:moveTo>
                  <a:pt x="0" y="0"/>
                </a:moveTo>
                <a:lnTo>
                  <a:pt x="4410562" y="0"/>
                </a:lnTo>
                <a:lnTo>
                  <a:pt x="4410562" y="6613437"/>
                </a:lnTo>
                <a:lnTo>
                  <a:pt x="0" y="661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12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1201155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Bold"/>
              </a:rPr>
              <a:t>Geographical Distribution of Sellers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11640" y="664577"/>
            <a:ext cx="7475557" cy="6810704"/>
            <a:chOff x="0" y="0"/>
            <a:chExt cx="812800" cy="7405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52050" y="5273366"/>
            <a:ext cx="5139315" cy="4682241"/>
            <a:chOff x="0" y="0"/>
            <a:chExt cx="812800" cy="740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3619" lIns="43619" bIns="43619" rIns="436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34912" y="-1688526"/>
            <a:ext cx="3641647" cy="3268417"/>
            <a:chOff x="0" y="0"/>
            <a:chExt cx="2254095" cy="20230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702019" y="9044959"/>
            <a:ext cx="3641647" cy="3268417"/>
            <a:chOff x="0" y="0"/>
            <a:chExt cx="2254095" cy="20230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6161" y="1897033"/>
            <a:ext cx="14125479" cy="5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Sellers are concentrated in the South-east Regions.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634221" y="2579670"/>
            <a:ext cx="9317829" cy="6678630"/>
          </a:xfrm>
          <a:custGeom>
            <a:avLst/>
            <a:gdLst/>
            <a:ahLst/>
            <a:cxnLst/>
            <a:rect r="r" b="b" t="t" l="l"/>
            <a:pathLst>
              <a:path h="6678630" w="9317829">
                <a:moveTo>
                  <a:pt x="0" y="0"/>
                </a:moveTo>
                <a:lnTo>
                  <a:pt x="9317829" y="0"/>
                </a:lnTo>
                <a:lnTo>
                  <a:pt x="9317829" y="6678630"/>
                </a:lnTo>
                <a:lnTo>
                  <a:pt x="0" y="667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75" t="0" r="-253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8910955"/>
            <a:ext cx="1623060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people from PB state are ordering items from the highlighted sellers which will impact on the customer review score since it will take longer time to deliver the products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45151" y="495652"/>
            <a:ext cx="7475557" cy="6810704"/>
            <a:chOff x="0" y="0"/>
            <a:chExt cx="812800" cy="740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85561" y="5104442"/>
            <a:ext cx="5139315" cy="4682241"/>
            <a:chOff x="0" y="0"/>
            <a:chExt cx="812800" cy="740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3619" lIns="43619" bIns="43619" rIns="436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68423" y="-1857451"/>
            <a:ext cx="3641647" cy="3268417"/>
            <a:chOff x="0" y="0"/>
            <a:chExt cx="2254095" cy="2023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35530" y="8876034"/>
            <a:ext cx="3641647" cy="3268417"/>
            <a:chOff x="0" y="0"/>
            <a:chExt cx="2254095" cy="20230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173404" y="-1119506"/>
            <a:ext cx="3641647" cy="3268417"/>
            <a:chOff x="0" y="0"/>
            <a:chExt cx="2254095" cy="2023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545694" y="7940290"/>
            <a:ext cx="4065231" cy="3673735"/>
            <a:chOff x="0" y="0"/>
            <a:chExt cx="2254095" cy="20370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4095" cy="2037017"/>
            </a:xfrm>
            <a:custGeom>
              <a:avLst/>
              <a:gdLst/>
              <a:ahLst/>
              <a:cxnLst/>
              <a:rect r="r" b="b" t="t" l="l"/>
              <a:pathLst>
                <a:path h="2037017" w="2254095">
                  <a:moveTo>
                    <a:pt x="1127047" y="0"/>
                  </a:moveTo>
                  <a:lnTo>
                    <a:pt x="2254095" y="1018509"/>
                  </a:lnTo>
                  <a:lnTo>
                    <a:pt x="1127047" y="2037017"/>
                  </a:lnTo>
                  <a:lnTo>
                    <a:pt x="0" y="1018509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387422" y="312012"/>
              <a:ext cx="1479250" cy="137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85014" y="992438"/>
            <a:ext cx="711979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157937"/>
            <a:ext cx="12700623" cy="259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 1. Customer Communication: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Set clear expectations regarding delivery times during the ordering process.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Proactively communicate delays and offer transparent tracking information.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017895"/>
            <a:ext cx="12700623" cy="104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Each 1-day delay in delivery is linked to a 0.047-point decrease in review score.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5014" y="3122887"/>
            <a:ext cx="711979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Bold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872689"/>
            <a:ext cx="12700623" cy="259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2. Warehouse Placement: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Strategically position warehouses to reduce shipping  distances.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Consider regional demand to enhance proximity to key customer bases.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9048" y="-160291"/>
            <a:ext cx="18062393" cy="10605599"/>
            <a:chOff x="0" y="0"/>
            <a:chExt cx="2254095" cy="1323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96336" y="-160291"/>
            <a:ext cx="18062393" cy="10605599"/>
            <a:chOff x="0" y="0"/>
            <a:chExt cx="2254095" cy="13235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71670" y="8857793"/>
            <a:ext cx="3641647" cy="2138247"/>
            <a:chOff x="0" y="0"/>
            <a:chExt cx="2254095" cy="13235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150846" y="9917391"/>
            <a:ext cx="3641647" cy="2138247"/>
            <a:chOff x="0" y="0"/>
            <a:chExt cx="2254095" cy="13235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7934227" y="-1750207"/>
            <a:ext cx="3641647" cy="2138247"/>
            <a:chOff x="0" y="0"/>
            <a:chExt cx="2254095" cy="1323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12469" y="8807438"/>
            <a:ext cx="3641647" cy="2138247"/>
            <a:chOff x="0" y="0"/>
            <a:chExt cx="2254095" cy="13235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9736000" y="-681083"/>
            <a:ext cx="3641647" cy="2138247"/>
            <a:chOff x="0" y="0"/>
            <a:chExt cx="2254095" cy="13235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10695" y="7738315"/>
            <a:ext cx="3641647" cy="2138247"/>
            <a:chOff x="0" y="0"/>
            <a:chExt cx="2254095" cy="13235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11537774" y="388040"/>
            <a:ext cx="3641647" cy="2138247"/>
            <a:chOff x="0" y="0"/>
            <a:chExt cx="2254095" cy="13235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24911" y="8807438"/>
            <a:ext cx="3641647" cy="2138247"/>
            <a:chOff x="0" y="0"/>
            <a:chExt cx="2254095" cy="13235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10800000">
            <a:off x="13330023" y="-681083"/>
            <a:ext cx="3641647" cy="2138247"/>
            <a:chOff x="0" y="0"/>
            <a:chExt cx="2254095" cy="13235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032663" y="9876561"/>
            <a:ext cx="3641647" cy="2138247"/>
            <a:chOff x="0" y="0"/>
            <a:chExt cx="2254095" cy="13235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0800000">
            <a:off x="15093696" y="-1702582"/>
            <a:ext cx="3641647" cy="2138247"/>
            <a:chOff x="0" y="0"/>
            <a:chExt cx="2254095" cy="13235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6895470" y="-642983"/>
            <a:ext cx="3641647" cy="2138247"/>
            <a:chOff x="0" y="0"/>
            <a:chExt cx="2254095" cy="13235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54095" cy="1323525"/>
            </a:xfrm>
            <a:custGeom>
              <a:avLst/>
              <a:gdLst/>
              <a:ahLst/>
              <a:cxnLst/>
              <a:rect r="r" b="b" t="t" l="l"/>
              <a:pathLst>
                <a:path h="1323525" w="2254095">
                  <a:moveTo>
                    <a:pt x="1127047" y="0"/>
                  </a:moveTo>
                  <a:lnTo>
                    <a:pt x="2254095" y="661762"/>
                  </a:lnTo>
                  <a:lnTo>
                    <a:pt x="1127047" y="1323525"/>
                  </a:lnTo>
                  <a:lnTo>
                    <a:pt x="0" y="661762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387422" y="189381"/>
              <a:ext cx="1479250" cy="906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8974405">
            <a:off x="7447257" y="3258910"/>
            <a:ext cx="5689653" cy="478258"/>
          </a:xfrm>
          <a:custGeom>
            <a:avLst/>
            <a:gdLst/>
            <a:ahLst/>
            <a:cxnLst/>
            <a:rect r="r" b="b" t="t" l="l"/>
            <a:pathLst>
              <a:path h="478258" w="5689653">
                <a:moveTo>
                  <a:pt x="0" y="0"/>
                </a:moveTo>
                <a:lnTo>
                  <a:pt x="5689653" y="0"/>
                </a:lnTo>
                <a:lnTo>
                  <a:pt x="5689653" y="478258"/>
                </a:lnTo>
                <a:lnTo>
                  <a:pt x="0" y="47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2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1830985">
            <a:off x="7473892" y="6543739"/>
            <a:ext cx="5689653" cy="478258"/>
          </a:xfrm>
          <a:custGeom>
            <a:avLst/>
            <a:gdLst/>
            <a:ahLst/>
            <a:cxnLst/>
            <a:rect r="r" b="b" t="t" l="l"/>
            <a:pathLst>
              <a:path h="478258" w="5689653">
                <a:moveTo>
                  <a:pt x="0" y="0"/>
                </a:moveTo>
                <a:lnTo>
                  <a:pt x="5689654" y="0"/>
                </a:lnTo>
                <a:lnTo>
                  <a:pt x="5689654" y="478257"/>
                </a:lnTo>
                <a:lnTo>
                  <a:pt x="0" y="47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2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54779" y="3043889"/>
            <a:ext cx="7232661" cy="367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12"/>
              </a:lnSpc>
            </a:pPr>
            <a:r>
              <a:rPr lang="en-US" sz="13612">
                <a:solidFill>
                  <a:srgbClr val="003C4D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22990" y="-1855118"/>
            <a:ext cx="3641647" cy="3268417"/>
            <a:chOff x="0" y="0"/>
            <a:chExt cx="2254095" cy="2023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5725" y="8964812"/>
            <a:ext cx="3641647" cy="3268417"/>
            <a:chOff x="0" y="0"/>
            <a:chExt cx="2254095" cy="2023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7971" y="-1117173"/>
            <a:ext cx="3641647" cy="3268417"/>
            <a:chOff x="0" y="0"/>
            <a:chExt cx="2254095" cy="2023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5098" y="8450133"/>
            <a:ext cx="4065231" cy="3673735"/>
            <a:chOff x="0" y="0"/>
            <a:chExt cx="2254095" cy="20370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4095" cy="2037017"/>
            </a:xfrm>
            <a:custGeom>
              <a:avLst/>
              <a:gdLst/>
              <a:ahLst/>
              <a:cxnLst/>
              <a:rect r="r" b="b" t="t" l="l"/>
              <a:pathLst>
                <a:path h="2037017" w="2254095">
                  <a:moveTo>
                    <a:pt x="1127047" y="0"/>
                  </a:moveTo>
                  <a:lnTo>
                    <a:pt x="2254095" y="1018509"/>
                  </a:lnTo>
                  <a:lnTo>
                    <a:pt x="1127047" y="2037017"/>
                  </a:lnTo>
                  <a:lnTo>
                    <a:pt x="0" y="1018509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87422" y="312012"/>
              <a:ext cx="1479250" cy="137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21017" y="1413299"/>
            <a:ext cx="8948601" cy="8640993"/>
          </a:xfrm>
          <a:custGeom>
            <a:avLst/>
            <a:gdLst/>
            <a:ahLst/>
            <a:cxnLst/>
            <a:rect r="r" b="b" t="t" l="l"/>
            <a:pathLst>
              <a:path h="8640993" w="8948601">
                <a:moveTo>
                  <a:pt x="0" y="0"/>
                </a:moveTo>
                <a:lnTo>
                  <a:pt x="8948602" y="0"/>
                </a:lnTo>
                <a:lnTo>
                  <a:pt x="8948602" y="8640993"/>
                </a:lnTo>
                <a:lnTo>
                  <a:pt x="0" y="8640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285506"/>
            <a:ext cx="93394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Brazilian E-Commerce Public Dataset by Olist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04610"/>
            <a:ext cx="8567867" cy="286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99"/>
              </a:lnSpc>
            </a:pPr>
            <a:r>
              <a:rPr lang="en-US" sz="7999">
                <a:solidFill>
                  <a:srgbClr val="003C4D"/>
                </a:solidFill>
                <a:latin typeface="Poppins Bold"/>
              </a:rPr>
              <a:t>INTRODUCTION: </a:t>
            </a:r>
          </a:p>
          <a:p>
            <a:pPr>
              <a:lnSpc>
                <a:spcPts val="111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627012"/>
            <a:ext cx="2257222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3C4D"/>
                </a:solidFill>
                <a:latin typeface="Poppins Semi-Bold"/>
              </a:rPr>
              <a:t>Dataset: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33828"/>
            <a:ext cx="4283934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3C4D"/>
                </a:solidFill>
                <a:latin typeface="Poppins Semi-Bold"/>
              </a:rPr>
              <a:t>Dataset Source: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7275" y="3511372"/>
            <a:ext cx="93394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Kaggle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275" y="4063822"/>
            <a:ext cx="2624616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3C4D"/>
                </a:solidFill>
                <a:latin typeface="Poppins Semi-Bold"/>
              </a:rPr>
              <a:t>The Data: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7275" y="4821271"/>
            <a:ext cx="853929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Contains comprehensive data on 100k orders spanning from 2016 to 2018, originating from various marketplaces in Brazil.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127" y="2876263"/>
            <a:ext cx="16130801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</a:rPr>
              <a:t>The leading department store in Brazilian marketplaces, serving as a crucial link for small businesses across Brazil. </a:t>
            </a:r>
          </a:p>
          <a:p>
            <a:pPr algn="just">
              <a:lnSpc>
                <a:spcPts val="3839"/>
              </a:lnSpc>
            </a:pPr>
          </a:p>
          <a:p>
            <a:pPr algn="just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</a:rPr>
              <a:t>Olist simplifies market access for merchants through a single contract, enabling them to sell products via the Olist Store and utilize Olist's logistics partners for efficient customer shipments. </a:t>
            </a:r>
          </a:p>
          <a:p>
            <a:pPr algn="just">
              <a:lnSpc>
                <a:spcPts val="3839"/>
              </a:lnSpc>
            </a:pPr>
          </a:p>
          <a:p>
            <a:pPr algn="just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</a:rPr>
              <a:t>Following a purchase, customers receive satisfaction surveys via email to provide their feedback on the overall shopping experience.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1127" y="1574761"/>
            <a:ext cx="428393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Semi-Bold"/>
              </a:rPr>
              <a:t>Olist: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69696" y="9399758"/>
            <a:ext cx="3641647" cy="3268417"/>
            <a:chOff x="0" y="0"/>
            <a:chExt cx="2254095" cy="2023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0468" y="8464014"/>
            <a:ext cx="4065231" cy="3673735"/>
            <a:chOff x="0" y="0"/>
            <a:chExt cx="2254095" cy="20370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95" cy="2037017"/>
            </a:xfrm>
            <a:custGeom>
              <a:avLst/>
              <a:gdLst/>
              <a:ahLst/>
              <a:cxnLst/>
              <a:rect r="r" b="b" t="t" l="l"/>
              <a:pathLst>
                <a:path h="2037017" w="2254095">
                  <a:moveTo>
                    <a:pt x="1127047" y="0"/>
                  </a:moveTo>
                  <a:lnTo>
                    <a:pt x="2254095" y="1018509"/>
                  </a:lnTo>
                  <a:lnTo>
                    <a:pt x="1127047" y="2037017"/>
                  </a:lnTo>
                  <a:lnTo>
                    <a:pt x="0" y="1018509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7422" y="312012"/>
              <a:ext cx="1479250" cy="137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1127" y="273008"/>
            <a:ext cx="12399596" cy="144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3C4D"/>
                </a:solidFill>
                <a:latin typeface="Poppins Semi-Bold"/>
              </a:rPr>
              <a:t>INDUSTRY CONTEXT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7675" y="1741540"/>
            <a:ext cx="13612650" cy="7658218"/>
          </a:xfrm>
          <a:custGeom>
            <a:avLst/>
            <a:gdLst/>
            <a:ahLst/>
            <a:cxnLst/>
            <a:rect r="r" b="b" t="t" l="l"/>
            <a:pathLst>
              <a:path h="7658218" w="13612650">
                <a:moveTo>
                  <a:pt x="0" y="0"/>
                </a:moveTo>
                <a:lnTo>
                  <a:pt x="13612650" y="0"/>
                </a:lnTo>
                <a:lnTo>
                  <a:pt x="13612650" y="7658218"/>
                </a:lnTo>
                <a:lnTo>
                  <a:pt x="0" y="765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47" r="0" b="-40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5080" y="962025"/>
            <a:ext cx="1283784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After consolidating all the tables, the dataset comprises over 40 distinct features.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69696" y="9399758"/>
            <a:ext cx="3641647" cy="3268417"/>
            <a:chOff x="0" y="0"/>
            <a:chExt cx="2254095" cy="2023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40468" y="8464014"/>
            <a:ext cx="4065231" cy="3673735"/>
            <a:chOff x="0" y="0"/>
            <a:chExt cx="2254095" cy="20370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95" cy="2037017"/>
            </a:xfrm>
            <a:custGeom>
              <a:avLst/>
              <a:gdLst/>
              <a:ahLst/>
              <a:cxnLst/>
              <a:rect r="r" b="b" t="t" l="l"/>
              <a:pathLst>
                <a:path h="2037017" w="2254095">
                  <a:moveTo>
                    <a:pt x="1127047" y="0"/>
                  </a:moveTo>
                  <a:lnTo>
                    <a:pt x="2254095" y="1018509"/>
                  </a:lnTo>
                  <a:lnTo>
                    <a:pt x="1127047" y="2037017"/>
                  </a:lnTo>
                  <a:lnTo>
                    <a:pt x="0" y="1018509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7422" y="312012"/>
              <a:ext cx="1479250" cy="137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2950" y="3377211"/>
            <a:ext cx="5823478" cy="1115371"/>
            <a:chOff x="0" y="0"/>
            <a:chExt cx="1432027" cy="274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2027" cy="274276"/>
            </a:xfrm>
            <a:custGeom>
              <a:avLst/>
              <a:gdLst/>
              <a:ahLst/>
              <a:cxnLst/>
              <a:rect r="r" b="b" t="t" l="l"/>
              <a:pathLst>
                <a:path h="274276" w="1432027">
                  <a:moveTo>
                    <a:pt x="0" y="0"/>
                  </a:moveTo>
                  <a:lnTo>
                    <a:pt x="1432027" y="0"/>
                  </a:lnTo>
                  <a:lnTo>
                    <a:pt x="1432027" y="274276"/>
                  </a:lnTo>
                  <a:lnTo>
                    <a:pt x="0" y="274276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32027" cy="312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5821" y="2578091"/>
            <a:ext cx="1754258" cy="1598240"/>
            <a:chOff x="0" y="0"/>
            <a:chExt cx="812800" cy="740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1020" lIns="41020" bIns="41020" rIns="4102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84869" y="2820445"/>
            <a:ext cx="836162" cy="1113533"/>
          </a:xfrm>
          <a:custGeom>
            <a:avLst/>
            <a:gdLst/>
            <a:ahLst/>
            <a:cxnLst/>
            <a:rect r="r" b="b" t="t" l="l"/>
            <a:pathLst>
              <a:path h="1113533" w="836162">
                <a:moveTo>
                  <a:pt x="0" y="0"/>
                </a:moveTo>
                <a:lnTo>
                  <a:pt x="836162" y="0"/>
                </a:lnTo>
                <a:lnTo>
                  <a:pt x="836162" y="1113532"/>
                </a:lnTo>
                <a:lnTo>
                  <a:pt x="0" y="111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2950" y="5986926"/>
            <a:ext cx="58713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415">
                <a:solidFill>
                  <a:srgbClr val="FFFFFF"/>
                </a:solidFill>
                <a:latin typeface="Poppins"/>
              </a:rPr>
              <a:t>Conduct spatial analysis to substantiate the beta values.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17737" y="3272436"/>
            <a:ext cx="5823478" cy="1115371"/>
            <a:chOff x="0" y="0"/>
            <a:chExt cx="1432027" cy="2742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2027" cy="274276"/>
            </a:xfrm>
            <a:custGeom>
              <a:avLst/>
              <a:gdLst/>
              <a:ahLst/>
              <a:cxnLst/>
              <a:rect r="r" b="b" t="t" l="l"/>
              <a:pathLst>
                <a:path h="274276" w="1432027">
                  <a:moveTo>
                    <a:pt x="0" y="0"/>
                  </a:moveTo>
                  <a:lnTo>
                    <a:pt x="1432027" y="0"/>
                  </a:lnTo>
                  <a:lnTo>
                    <a:pt x="1432027" y="274276"/>
                  </a:lnTo>
                  <a:lnTo>
                    <a:pt x="0" y="274276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32027" cy="312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017737" y="3454092"/>
            <a:ext cx="58713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415">
                <a:solidFill>
                  <a:srgbClr val="FFFFFF"/>
                </a:solidFill>
                <a:latin typeface="Poppins"/>
              </a:rPr>
              <a:t>Conduct spatial analysis to substantiate the beta values.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0608" y="2482841"/>
            <a:ext cx="1754258" cy="1598240"/>
            <a:chOff x="0" y="0"/>
            <a:chExt cx="812800" cy="7405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1020" lIns="41020" bIns="41020" rIns="4102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32529" y="6094076"/>
            <a:ext cx="6811225" cy="2061195"/>
            <a:chOff x="0" y="0"/>
            <a:chExt cx="1674919" cy="5068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74919" cy="506860"/>
            </a:xfrm>
            <a:custGeom>
              <a:avLst/>
              <a:gdLst/>
              <a:ahLst/>
              <a:cxnLst/>
              <a:rect r="r" b="b" t="t" l="l"/>
              <a:pathLst>
                <a:path h="506860" w="1674919">
                  <a:moveTo>
                    <a:pt x="0" y="0"/>
                  </a:moveTo>
                  <a:lnTo>
                    <a:pt x="1674919" y="0"/>
                  </a:lnTo>
                  <a:lnTo>
                    <a:pt x="1674919" y="506860"/>
                  </a:lnTo>
                  <a:lnTo>
                    <a:pt x="0" y="50686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74919" cy="544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06417" y="6252312"/>
            <a:ext cx="587131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415">
                <a:solidFill>
                  <a:srgbClr val="FFFFFF"/>
                </a:solidFill>
                <a:latin typeface="Poppins"/>
              </a:rPr>
              <a:t>Uncover insights into the factors influencing review scores, ultimately contributing to enhanced customer satisfaction and business performance.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555399" y="5304481"/>
            <a:ext cx="1754258" cy="1598240"/>
            <a:chOff x="0" y="0"/>
            <a:chExt cx="812800" cy="7405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1020" lIns="41020" bIns="41020" rIns="4102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047206" y="5888815"/>
            <a:ext cx="770646" cy="782021"/>
          </a:xfrm>
          <a:custGeom>
            <a:avLst/>
            <a:gdLst/>
            <a:ahLst/>
            <a:cxnLst/>
            <a:rect r="r" b="b" t="t" l="l"/>
            <a:pathLst>
              <a:path h="782021" w="770646">
                <a:moveTo>
                  <a:pt x="0" y="0"/>
                </a:moveTo>
                <a:lnTo>
                  <a:pt x="770646" y="0"/>
                </a:lnTo>
                <a:lnTo>
                  <a:pt x="770646" y="782021"/>
                </a:lnTo>
                <a:lnTo>
                  <a:pt x="0" y="78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580552" y="2887721"/>
            <a:ext cx="822509" cy="1047176"/>
          </a:xfrm>
          <a:custGeom>
            <a:avLst/>
            <a:gdLst/>
            <a:ahLst/>
            <a:cxnLst/>
            <a:rect r="r" b="b" t="t" l="l"/>
            <a:pathLst>
              <a:path h="1047176" w="822509">
                <a:moveTo>
                  <a:pt x="0" y="0"/>
                </a:moveTo>
                <a:lnTo>
                  <a:pt x="822508" y="0"/>
                </a:lnTo>
                <a:lnTo>
                  <a:pt x="822508" y="1047175"/>
                </a:lnTo>
                <a:lnTo>
                  <a:pt x="0" y="104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904875"/>
            <a:ext cx="7119794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3C4D"/>
                </a:solidFill>
                <a:latin typeface="Poppins Semi-Bold"/>
              </a:rPr>
              <a:t>Objective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28261" y="3739842"/>
            <a:ext cx="587131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sz="2415">
                <a:solidFill>
                  <a:srgbClr val="FFFFFF"/>
                </a:solidFill>
                <a:latin typeface="Poppins"/>
              </a:rPr>
              <a:t>Review Score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8566"/>
            <a:ext cx="9739088" cy="10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03C4D"/>
                </a:solidFill>
                <a:latin typeface="Poppins Semi-Bold"/>
              </a:rPr>
              <a:t>MODEL SELECTION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87044"/>
            <a:ext cx="16230600" cy="464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Data Nuance Preservation: Linear regression retains intricate review score details, avoiding oversimplification compared to logistic regression.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Ordinal Data Handling: Linear regression effectively manages discrete ordinal review scores (1 to 5), capturing subtle differences for nuanced analysis.</a:t>
            </a:r>
          </a:p>
          <a:p>
            <a:pPr algn="just" marL="690881" indent="-345440" lvl="1">
              <a:lnSpc>
                <a:spcPts val="4064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</a:rPr>
              <a:t>Economic Insights: Linear regression clarifies economic implications of predictor variables, aiding informed business decisions by revealing each factor's contribution to overall review scores.</a:t>
            </a:r>
          </a:p>
          <a:p>
            <a:pPr algn="just">
              <a:lnSpc>
                <a:spcPts val="40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85670"/>
            <a:ext cx="14742408" cy="50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3C4D"/>
                </a:solidFill>
                <a:latin typeface="Poppins Semi-Bold"/>
              </a:rPr>
              <a:t>LINEAR REGRESSION VS LOGISTIC REGRESSION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98354" y="6475749"/>
            <a:ext cx="5673522" cy="3411205"/>
          </a:xfrm>
          <a:custGeom>
            <a:avLst/>
            <a:gdLst/>
            <a:ahLst/>
            <a:cxnLst/>
            <a:rect r="r" b="b" t="t" l="l"/>
            <a:pathLst>
              <a:path h="3411205" w="5673522">
                <a:moveTo>
                  <a:pt x="0" y="0"/>
                </a:moveTo>
                <a:lnTo>
                  <a:pt x="5673522" y="0"/>
                </a:lnTo>
                <a:lnTo>
                  <a:pt x="5673522" y="3411205"/>
                </a:lnTo>
                <a:lnTo>
                  <a:pt x="0" y="341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93056" y="6586793"/>
            <a:ext cx="5234210" cy="3300162"/>
          </a:xfrm>
          <a:custGeom>
            <a:avLst/>
            <a:gdLst/>
            <a:ahLst/>
            <a:cxnLst/>
            <a:rect r="r" b="b" t="t" l="l"/>
            <a:pathLst>
              <a:path h="3300162" w="5234210">
                <a:moveTo>
                  <a:pt x="0" y="0"/>
                </a:moveTo>
                <a:lnTo>
                  <a:pt x="5234210" y="0"/>
                </a:lnTo>
                <a:lnTo>
                  <a:pt x="5234210" y="3300161"/>
                </a:lnTo>
                <a:lnTo>
                  <a:pt x="0" y="330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22990" y="-1855118"/>
            <a:ext cx="3641647" cy="3268417"/>
            <a:chOff x="0" y="0"/>
            <a:chExt cx="2254095" cy="2023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27971" y="-1117173"/>
            <a:ext cx="3641647" cy="3268417"/>
            <a:chOff x="0" y="0"/>
            <a:chExt cx="2254095" cy="20230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2103" y="3611396"/>
          <a:ext cx="16659513" cy="6362700"/>
        </p:xfrm>
        <a:graphic>
          <a:graphicData uri="http://schemas.openxmlformats.org/drawingml/2006/table">
            <a:tbl>
              <a:tblPr/>
              <a:tblGrid>
                <a:gridCol w="2220340"/>
                <a:gridCol w="1538046"/>
                <a:gridCol w="1583532"/>
                <a:gridCol w="11317595"/>
              </a:tblGrid>
              <a:tr h="7642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 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Estimate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p value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Economic Significance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2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(Intercept)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4.2224478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&lt; 2e-16 ***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Baseline expected review score when all other variables are zero.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 Bold"/>
                        </a:rPr>
                        <a:t>freight value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-0.002671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0.000781 ***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Slight decrease in review score with each dollar increase in freight value.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 Bold"/>
                        </a:rPr>
                        <a:t>delivery duration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-0.047465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&lt; 2e-16 ***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Negative relationship between delivery duration and review score; longer times lead to lower scores.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612">
                <a:tc gridSpan="4"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Understanding calculated feature: Delivery Estimated accuracy: Delivery Estimated Duration is calculated by measuring the time between the estimated delivery date and the actual delivery date. It is a crucial metric for assessing logistics efficiency, as it helps identify the accuracy of our delivery predictions and areas where improvements can be made.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Understanding calculated feature: Delivery Estimated accuracy: Delivery Estimated Duration is calculated by measuring the time between the estimated delivery date and the actual delivery date. It is a crucial metric for assessing logistics efficiency, as it helps identify the accuracy of our delivery predictions and areas where improvements can be made.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Understanding calculated feature: Delivery Estimated accuracy: Delivery Estimated Duration is calculated by measuring the time between the estimated delivery date and the actual delivery date. It is a crucial metric for assessing logistics efficiency, as it helps identify the accuracy of our delivery predictions and areas where improvements can be made.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Understanding calculated feature: Delivery Estimated accuracy: Delivery Estimated Duration is calculated by measuring the time between the estimated delivery date and the actual delivery date. It is a crucial metric for assessing logistics efficiency, as it helps identify the accuracy of our delivery predictions and areas where improvements can be made.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 Bold"/>
                        </a:rPr>
                        <a:t>delivery estimated accuracy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0.0014291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0.355295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Poppins"/>
                        </a:rPr>
                        <a:t>More accurate delivery estimates show a non-significant slight positive effect on review scores.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418566"/>
            <a:ext cx="12530909" cy="105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03C4D"/>
                </a:solidFill>
                <a:latin typeface="Poppins Semi-Bold"/>
              </a:rPr>
              <a:t>MODEL RESULTS INTERPRETATION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73356"/>
            <a:ext cx="16230600" cy="156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Out of the 10 features that exhibited correlations with review scores for eg. product photos quantity or length of product description, only 2 were found to be statistically significant.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622990" y="-1855118"/>
            <a:ext cx="3641647" cy="3268417"/>
            <a:chOff x="0" y="0"/>
            <a:chExt cx="2254095" cy="2023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27971" y="-1117173"/>
            <a:ext cx="3463989" cy="3108966"/>
            <a:chOff x="0" y="0"/>
            <a:chExt cx="2254095" cy="2023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45521"/>
            <a:ext cx="10883226" cy="6412779"/>
          </a:xfrm>
          <a:custGeom>
            <a:avLst/>
            <a:gdLst/>
            <a:ahLst/>
            <a:cxnLst/>
            <a:rect r="r" b="b" t="t" l="l"/>
            <a:pathLst>
              <a:path h="6412779" w="10883226">
                <a:moveTo>
                  <a:pt x="0" y="0"/>
                </a:moveTo>
                <a:lnTo>
                  <a:pt x="10883226" y="0"/>
                </a:lnTo>
                <a:lnTo>
                  <a:pt x="10883226" y="6412779"/>
                </a:lnTo>
                <a:lnTo>
                  <a:pt x="0" y="641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80710" y="5302690"/>
            <a:ext cx="7778590" cy="28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4"/>
              </a:lnSpc>
            </a:pPr>
            <a:r>
              <a:rPr lang="en-US" sz="2679">
                <a:solidFill>
                  <a:srgbClr val="000000"/>
                </a:solidFill>
                <a:latin typeface="Poppins"/>
              </a:rPr>
              <a:t>This image shows how different review scores are associated with delivery times. For example, if we consider 5.0, people who got deliveries within 10 days make up more than 50% of the data. On the other hand, if we consider 1, people who got their deliveries very late make up more than 50% of the data.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5825"/>
            <a:ext cx="17259300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Bold"/>
              </a:rPr>
              <a:t>Distribution of Delivery lead time against review score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9304" y="2506760"/>
            <a:ext cx="10959192" cy="6673763"/>
          </a:xfrm>
          <a:custGeom>
            <a:avLst/>
            <a:gdLst/>
            <a:ahLst/>
            <a:cxnLst/>
            <a:rect r="r" b="b" t="t" l="l"/>
            <a:pathLst>
              <a:path h="6673763" w="10959192">
                <a:moveTo>
                  <a:pt x="0" y="0"/>
                </a:moveTo>
                <a:lnTo>
                  <a:pt x="10959193" y="0"/>
                </a:lnTo>
                <a:lnTo>
                  <a:pt x="10959193" y="6673762"/>
                </a:lnTo>
                <a:lnTo>
                  <a:pt x="0" y="667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8980"/>
            <a:ext cx="10724246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3C4D"/>
                </a:solidFill>
                <a:latin typeface="Poppins Bold"/>
              </a:rPr>
              <a:t>Spatial analysis of review 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6161" y="1897033"/>
            <a:ext cx="14125479" cy="5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Reduced Delivery Time Associated with Higher Review Scores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11640" y="664577"/>
            <a:ext cx="7475557" cy="6810704"/>
            <a:chOff x="0" y="0"/>
            <a:chExt cx="812800" cy="740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4C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52050" y="5273366"/>
            <a:ext cx="5139315" cy="4682241"/>
            <a:chOff x="0" y="0"/>
            <a:chExt cx="812800" cy="740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40512"/>
            </a:xfrm>
            <a:custGeom>
              <a:avLst/>
              <a:gdLst/>
              <a:ahLst/>
              <a:cxnLst/>
              <a:rect r="r" b="b" t="t" l="l"/>
              <a:pathLst>
                <a:path h="740512" w="812800">
                  <a:moveTo>
                    <a:pt x="406400" y="0"/>
                  </a:moveTo>
                  <a:lnTo>
                    <a:pt x="812800" y="370256"/>
                  </a:lnTo>
                  <a:lnTo>
                    <a:pt x="406400" y="740512"/>
                  </a:lnTo>
                  <a:lnTo>
                    <a:pt x="0" y="37025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3C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89176"/>
              <a:ext cx="533400" cy="524061"/>
            </a:xfrm>
            <a:prstGeom prst="rect">
              <a:avLst/>
            </a:prstGeom>
          </p:spPr>
          <p:txBody>
            <a:bodyPr anchor="ctr" rtlCol="false" tIns="43619" lIns="43619" bIns="43619" rIns="436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34912" y="-1688526"/>
            <a:ext cx="3641647" cy="3268417"/>
            <a:chOff x="0" y="0"/>
            <a:chExt cx="2254095" cy="20230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702019" y="9044959"/>
            <a:ext cx="3641647" cy="3268417"/>
            <a:chOff x="0" y="0"/>
            <a:chExt cx="2254095" cy="2023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54095" cy="2023074"/>
            </a:xfrm>
            <a:custGeom>
              <a:avLst/>
              <a:gdLst/>
              <a:ahLst/>
              <a:cxnLst/>
              <a:rect r="r" b="b" t="t" l="l"/>
              <a:pathLst>
                <a:path h="2023074" w="2254095">
                  <a:moveTo>
                    <a:pt x="1127047" y="0"/>
                  </a:moveTo>
                  <a:lnTo>
                    <a:pt x="2254095" y="1011537"/>
                  </a:lnTo>
                  <a:lnTo>
                    <a:pt x="1127047" y="2023074"/>
                  </a:lnTo>
                  <a:lnTo>
                    <a:pt x="0" y="1011537"/>
                  </a:lnTo>
                  <a:lnTo>
                    <a:pt x="1127047" y="0"/>
                  </a:lnTo>
                  <a:close/>
                </a:path>
              </a:pathLst>
            </a:custGeom>
            <a:solidFill>
              <a:srgbClr val="0758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387422" y="309616"/>
              <a:ext cx="1479250" cy="136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22996" y="9237672"/>
            <a:ext cx="12651809" cy="31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0"/>
              </a:lnSpc>
            </a:pPr>
            <a:r>
              <a:rPr lang="en-US" sz="1933">
                <a:solidFill>
                  <a:srgbClr val="000000"/>
                </a:solidFill>
                <a:latin typeface="Poppins"/>
              </a:rPr>
              <a:t>Northern regions have longer duration to reach the customers when compared to south-east regions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DAF1fUdVbVg</dc:identifier>
  <dcterms:modified xsi:type="dcterms:W3CDTF">2011-08-01T06:04:30Z</dcterms:modified>
  <cp:revision>1</cp:revision>
  <dc:title>PA Ppt</dc:title>
</cp:coreProperties>
</file>